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797675" cy="99282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55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タイトル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フリーフォーム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フリーフォーム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フリーフォーム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コネクタ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付プレースホル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E18DE84-7743-4B47-8FA0-F30E527BEA4E}" type="datetimeFigureOut">
              <a:rPr kumimoji="1" lang="ja-JP" altLang="en-US" smtClean="0"/>
              <a:pPr/>
              <a:t>2020/4/10</a:t>
            </a:fld>
            <a:endParaRPr kumimoji="1" lang="ja-JP" altLang="en-US"/>
          </a:p>
        </p:txBody>
      </p:sp>
      <p:sp>
        <p:nvSpPr>
          <p:cNvPr id="19" name="フッター プレースホル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27" name="スライド番号プレースホル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7AC3A3-8927-4D7E-8A93-C200A1C21EE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18DE84-7743-4B47-8FA0-F30E527BEA4E}" type="datetimeFigureOut">
              <a:rPr kumimoji="1" lang="ja-JP" altLang="en-US" smtClean="0"/>
              <a:pPr/>
              <a:t>2020/4/10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7AC3A3-8927-4D7E-8A93-C200A1C21EE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18DE84-7743-4B47-8FA0-F30E527BEA4E}" type="datetimeFigureOut">
              <a:rPr kumimoji="1" lang="ja-JP" altLang="en-US" smtClean="0"/>
              <a:pPr/>
              <a:t>2020/4/10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7AC3A3-8927-4D7E-8A93-C200A1C21EE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18DE84-7743-4B47-8FA0-F30E527BEA4E}" type="datetimeFigureOut">
              <a:rPr kumimoji="1" lang="ja-JP" altLang="en-US" smtClean="0"/>
              <a:pPr/>
              <a:t>2020/4/10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7AC3A3-8927-4D7E-8A93-C200A1C21EE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18DE84-7743-4B47-8FA0-F30E527BEA4E}" type="datetimeFigureOut">
              <a:rPr kumimoji="1" lang="ja-JP" altLang="en-US" smtClean="0"/>
              <a:pPr/>
              <a:t>2020/4/10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7AC3A3-8927-4D7E-8A93-C200A1C21EE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山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山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18DE84-7743-4B47-8FA0-F30E527BEA4E}" type="datetimeFigureOut">
              <a:rPr kumimoji="1" lang="ja-JP" altLang="en-US" smtClean="0"/>
              <a:pPr/>
              <a:t>2020/4/10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7AC3A3-8927-4D7E-8A93-C200A1C21EE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18DE84-7743-4B47-8FA0-F30E527BEA4E}" type="datetimeFigureOut">
              <a:rPr kumimoji="1" lang="ja-JP" altLang="en-US" smtClean="0"/>
              <a:pPr/>
              <a:t>2020/4/10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7AC3A3-8927-4D7E-8A93-C200A1C21EE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18DE84-7743-4B47-8FA0-F30E527BEA4E}" type="datetimeFigureOut">
              <a:rPr kumimoji="1" lang="ja-JP" altLang="en-US" smtClean="0"/>
              <a:pPr/>
              <a:t>2020/4/10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7AC3A3-8927-4D7E-8A93-C200A1C21EE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18DE84-7743-4B47-8FA0-F30E527BEA4E}" type="datetimeFigureOut">
              <a:rPr kumimoji="1" lang="ja-JP" altLang="en-US" smtClean="0"/>
              <a:pPr/>
              <a:t>2020/4/10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7AC3A3-8927-4D7E-8A93-C200A1C21EE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E18DE84-7743-4B47-8FA0-F30E527BEA4E}" type="datetimeFigureOut">
              <a:rPr kumimoji="1" lang="ja-JP" altLang="en-US" smtClean="0"/>
              <a:pPr/>
              <a:t>2020/4/10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7AC3A3-8927-4D7E-8A93-C200A1C21EE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E18DE84-7743-4B47-8FA0-F30E527BEA4E}" type="datetimeFigureOut">
              <a:rPr kumimoji="1" lang="ja-JP" altLang="en-US" smtClean="0"/>
              <a:pPr/>
              <a:t>2020/4/10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7AC3A3-8927-4D7E-8A93-C200A1C21EE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8" name="フリーフォーム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フリーフォーム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コネクタ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山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山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フリーフォーム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フリーフォーム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コネクタ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タイトル プレースホル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0" name="テキスト プレースホル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E18DE84-7743-4B47-8FA0-F30E527BEA4E}" type="datetimeFigureOut">
              <a:rPr kumimoji="1" lang="ja-JP" altLang="en-US" smtClean="0"/>
              <a:pPr/>
              <a:t>2020/4/10</a:t>
            </a:fld>
            <a:endParaRPr kumimoji="1" lang="ja-JP" altLang="en-US"/>
          </a:p>
        </p:txBody>
      </p:sp>
      <p:sp>
        <p:nvSpPr>
          <p:cNvPr id="22" name="フッター プレースホル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D7AC3A3-8927-4D7E-8A93-C200A1C21EE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1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99391"/>
            <a:ext cx="7702624" cy="1512168"/>
          </a:xfrm>
        </p:spPr>
        <p:txBody>
          <a:bodyPr>
            <a:normAutofit/>
          </a:bodyPr>
          <a:lstStyle/>
          <a:p>
            <a:r>
              <a:rPr kumimoji="1" lang="ja-JP" altLang="en-US" sz="3100" dirty="0" smtClean="0"/>
              <a:t>ＢＦＦバイオファーミン</a:t>
            </a:r>
            <a:r>
              <a:rPr lang="ja-JP" altLang="en-US" sz="3100" dirty="0" smtClean="0"/>
              <a:t>ＧＡＧＯＭＥ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ru-RU" altLang="ja-JP" sz="2700" dirty="0" smtClean="0"/>
              <a:t>Метод культивирования экстракта морских водорослей </a:t>
            </a:r>
            <a:r>
              <a:rPr lang="ru-RU" altLang="ja-JP" sz="2700" dirty="0" err="1" smtClean="0"/>
              <a:t>Гагоме</a:t>
            </a:r>
            <a:r>
              <a:rPr lang="ru-RU" altLang="ja-JP" sz="2700" dirty="0" smtClean="0"/>
              <a:t> университета Хоккайдо</a:t>
            </a:r>
            <a:endParaRPr kumimoji="1" lang="ja-JP" altLang="en-US" sz="27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060848"/>
            <a:ext cx="6400800" cy="2232248"/>
          </a:xfrm>
        </p:spPr>
        <p:txBody>
          <a:bodyPr>
            <a:normAutofit/>
          </a:bodyPr>
          <a:lstStyle/>
          <a:p>
            <a:r>
              <a:rPr kumimoji="1" lang="ru-RU" altLang="ja-JP" sz="2000" dirty="0" smtClean="0"/>
              <a:t>Глава кафедры рыболовства института исследования рыболовства университета Хоккайдо</a:t>
            </a:r>
          </a:p>
          <a:p>
            <a:r>
              <a:rPr kumimoji="1" lang="ru-RU" altLang="ja-JP" sz="2000" dirty="0" err="1" smtClean="0"/>
              <a:t>Хадзиме</a:t>
            </a:r>
            <a:r>
              <a:rPr kumimoji="1" lang="ru-RU" altLang="ja-JP" sz="2000" dirty="0" smtClean="0"/>
              <a:t> </a:t>
            </a:r>
            <a:r>
              <a:rPr kumimoji="1" lang="ru-RU" altLang="ja-JP" sz="2000" dirty="0" err="1" smtClean="0"/>
              <a:t>Ясуи</a:t>
            </a:r>
            <a:r>
              <a:rPr kumimoji="1" lang="ru-RU" altLang="ja-JP" dirty="0" smtClean="0"/>
              <a:t>  </a:t>
            </a:r>
            <a:endParaRPr kumimoji="1" lang="ja-JP" altLang="en-US" dirty="0"/>
          </a:p>
        </p:txBody>
      </p:sp>
      <p:pic>
        <p:nvPicPr>
          <p:cNvPr id="5" name="図 4" descr="yazuya_x4_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2924944"/>
            <a:ext cx="3055659" cy="217699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611560" y="6237312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社内資料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Autofit/>
          </a:bodyPr>
          <a:lstStyle/>
          <a:p>
            <a:r>
              <a:rPr lang="ru-RU" altLang="ja-JP" sz="1400" dirty="0" smtClean="0"/>
              <a:t>120 лет назад Доктор наук Сельскохозяйственного колледжа Саппоро </a:t>
            </a:r>
            <a:r>
              <a:rPr lang="ru-RU" altLang="ja-JP" sz="1400" dirty="0" err="1" smtClean="0"/>
              <a:t>Кинбей</a:t>
            </a:r>
            <a:r>
              <a:rPr lang="ru-RU" altLang="ja-JP" sz="1400" dirty="0" smtClean="0"/>
              <a:t> </a:t>
            </a:r>
            <a:r>
              <a:rPr lang="ru-RU" altLang="ja-JP" sz="1400" dirty="0" err="1" smtClean="0"/>
              <a:t>Миябе</a:t>
            </a:r>
            <a:r>
              <a:rPr lang="ru-RU" altLang="ja-JP" sz="1400" dirty="0" smtClean="0"/>
              <a:t>  </a:t>
            </a:r>
            <a:r>
              <a:rPr kumimoji="1" lang="ja-JP" altLang="en-US" sz="1400" dirty="0" smtClean="0"/>
              <a:t>（</a:t>
            </a:r>
            <a:r>
              <a:rPr lang="ru-RU" altLang="ja-JP" sz="1400" dirty="0" smtClean="0"/>
              <a:t>занимался ботаникой и изучал морские водоросли; годы </a:t>
            </a:r>
            <a:r>
              <a:rPr lang="ru-RU" altLang="ja-JP" sz="1400" dirty="0"/>
              <a:t>ж</a:t>
            </a:r>
            <a:r>
              <a:rPr lang="ru-RU" altLang="ja-JP" sz="1400" dirty="0" smtClean="0"/>
              <a:t>изни </a:t>
            </a:r>
            <a:r>
              <a:rPr kumimoji="1" lang="en-US" altLang="ja-JP" sz="1400" dirty="0" smtClean="0"/>
              <a:t>1860</a:t>
            </a:r>
            <a:r>
              <a:rPr kumimoji="1" lang="ja-JP" altLang="en-US" sz="1400" dirty="0" smtClean="0"/>
              <a:t>－</a:t>
            </a:r>
            <a:r>
              <a:rPr kumimoji="1" lang="en-US" altLang="ja-JP" sz="1400" dirty="0" smtClean="0"/>
              <a:t>1951</a:t>
            </a:r>
            <a:r>
              <a:rPr lang="ru-RU" altLang="ja-JP" sz="1400" dirty="0" smtClean="0"/>
              <a:t>гг.</a:t>
            </a:r>
            <a:r>
              <a:rPr lang="ja-JP" altLang="en-US" sz="1400" dirty="0" smtClean="0"/>
              <a:t>）</a:t>
            </a:r>
            <a:r>
              <a:rPr lang="ru-RU" altLang="ja-JP" sz="1400" dirty="0" smtClean="0"/>
              <a:t>в ходе научного </a:t>
            </a:r>
            <a:r>
              <a:rPr lang="ru-RU" altLang="ja-JP" sz="1400" dirty="0"/>
              <a:t>исследования </a:t>
            </a:r>
            <a:r>
              <a:rPr lang="ru-RU" altLang="ja-JP" sz="1400" dirty="0" smtClean="0"/>
              <a:t>обнаружил в море в большом количестве необычный </a:t>
            </a:r>
            <a:r>
              <a:rPr lang="ru-RU" altLang="ja-JP" sz="1400" dirty="0"/>
              <a:t>гибрид японской ламинарии и ламинарии узкой  на </a:t>
            </a:r>
            <a:r>
              <a:rPr lang="ru-RU" altLang="ja-JP" sz="1400" dirty="0" smtClean="0"/>
              <a:t>восточном побережье полуострова </a:t>
            </a:r>
            <a:r>
              <a:rPr lang="ru-RU" altLang="ja-JP" sz="1400" dirty="0" err="1" smtClean="0"/>
              <a:t>Осима</a:t>
            </a:r>
            <a:r>
              <a:rPr lang="ru-RU" altLang="ja-JP" sz="1400" dirty="0" smtClean="0"/>
              <a:t>. Листья этого гибрида плоские, как и у обычных съедобных японских водорослей, но формой они напоминали широкие бамбуковые листья, длиной достигали 2 м и с обеих сторон листа имели ярко выраженный рисунок. Неровные листья водорослей полностью были украшены рисунками похожими на драконий узор или узор морской волны. Также листья этого гибрида были более липкими и скользкими, что отличало его от других водорослей. Доктор </a:t>
            </a:r>
            <a:r>
              <a:rPr lang="ru-RU" altLang="ja-JP" sz="1400" dirty="0" err="1" smtClean="0"/>
              <a:t>Миябе</a:t>
            </a:r>
            <a:r>
              <a:rPr lang="ru-RU" altLang="ja-JP" sz="1400" dirty="0"/>
              <a:t> </a:t>
            </a:r>
            <a:r>
              <a:rPr lang="ru-RU" altLang="ja-JP" sz="1400" dirty="0" smtClean="0"/>
              <a:t>обозначил эту водоросль новым видом ламинарий для производства на юге Хоккайдо.</a:t>
            </a:r>
            <a:r>
              <a:rPr lang="ja-JP" altLang="en-US" sz="1400" dirty="0" smtClean="0"/>
              <a:t> </a:t>
            </a:r>
            <a:r>
              <a:rPr lang="ru-RU" altLang="ja-JP" sz="1400" dirty="0" smtClean="0"/>
              <a:t>Так как местных рыбаков в этом регионе называли «</a:t>
            </a:r>
            <a:r>
              <a:rPr lang="ru-RU" altLang="ja-JP" sz="1400" dirty="0" err="1" smtClean="0"/>
              <a:t>гагоме</a:t>
            </a:r>
            <a:r>
              <a:rPr lang="ru-RU" altLang="ja-JP" sz="1400" dirty="0" smtClean="0"/>
              <a:t>», водорослям присвоили это название. Обычно японская ламинария растет на глубине 5-10 м, в то время как </a:t>
            </a:r>
            <a:r>
              <a:rPr lang="ru-RU" altLang="ja-JP" sz="1400" dirty="0" err="1" smtClean="0"/>
              <a:t>гагоме</a:t>
            </a:r>
            <a:r>
              <a:rPr lang="ru-RU" altLang="ja-JP" sz="1400" dirty="0"/>
              <a:t> </a:t>
            </a:r>
            <a:r>
              <a:rPr lang="ru-RU" altLang="ja-JP" sz="1400" dirty="0" smtClean="0"/>
              <a:t>обитает на глубине 7-25 м, также может расти и на мелководье.</a:t>
            </a:r>
            <a:endParaRPr lang="en-US" altLang="ja-JP" sz="1400" dirty="0" smtClean="0"/>
          </a:p>
          <a:p>
            <a:r>
              <a:rPr lang="ru-RU" altLang="ja-JP" sz="1400" dirty="0" smtClean="0"/>
              <a:t>Японская ламинария включает в себя такие подвиды как </a:t>
            </a:r>
            <a:r>
              <a:rPr lang="ru-RU" altLang="ja-JP" sz="1400" dirty="0" err="1" smtClean="0"/>
              <a:t>мицуисикомбу</a:t>
            </a:r>
            <a:r>
              <a:rPr lang="ru-RU" altLang="ja-JP" sz="1400" dirty="0" smtClean="0"/>
              <a:t>, </a:t>
            </a:r>
            <a:r>
              <a:rPr lang="ru-RU" altLang="ja-JP" sz="1400" dirty="0" err="1"/>
              <a:t>н</a:t>
            </a:r>
            <a:r>
              <a:rPr lang="ru-RU" altLang="ja-JP" sz="1400" dirty="0" err="1" smtClean="0"/>
              <a:t>агакомбу</a:t>
            </a:r>
            <a:r>
              <a:rPr lang="ru-RU" altLang="ja-JP" sz="1400" dirty="0" smtClean="0"/>
              <a:t>, </a:t>
            </a:r>
            <a:r>
              <a:rPr lang="ru-RU" altLang="ja-JP" sz="1400" dirty="0" err="1" smtClean="0"/>
              <a:t>макомбу</a:t>
            </a:r>
            <a:r>
              <a:rPr lang="ru-RU" altLang="ja-JP" sz="1400" dirty="0" smtClean="0"/>
              <a:t>, </a:t>
            </a:r>
            <a:r>
              <a:rPr lang="ru-RU" altLang="ja-JP" sz="1400" dirty="0" err="1" smtClean="0"/>
              <a:t>рисирикомбу</a:t>
            </a:r>
            <a:r>
              <a:rPr lang="ru-RU" altLang="ja-JP" sz="1400" dirty="0" smtClean="0"/>
              <a:t> и </a:t>
            </a:r>
            <a:r>
              <a:rPr lang="ru-RU" altLang="ja-JP" sz="1400" dirty="0" err="1" smtClean="0"/>
              <a:t>оникомбу</a:t>
            </a:r>
            <a:r>
              <a:rPr lang="ru-RU" altLang="ja-JP" sz="1400" dirty="0" smtClean="0"/>
              <a:t>.</a:t>
            </a:r>
            <a:endParaRPr lang="en-US" altLang="ja-JP" sz="1400" dirty="0" smtClean="0"/>
          </a:p>
          <a:p>
            <a:r>
              <a:rPr lang="ru-RU" altLang="ja-JP" sz="1400" dirty="0" smtClean="0"/>
              <a:t>Название «</a:t>
            </a:r>
            <a:r>
              <a:rPr lang="ru-RU" altLang="ja-JP" sz="1400" dirty="0" err="1" smtClean="0"/>
              <a:t>гагоме</a:t>
            </a:r>
            <a:r>
              <a:rPr lang="ru-RU" altLang="ja-JP" sz="1400" dirty="0" smtClean="0"/>
              <a:t>» звучит странно, но оно является неотъемлемой частью этой ламинарии. Последнее время эту водоросль используют при приготовлении здоровых блюд и при производстве косметики. </a:t>
            </a:r>
            <a:r>
              <a:rPr lang="ja-JP" altLang="en-US" sz="1400" dirty="0" smtClean="0"/>
              <a:t>。</a:t>
            </a:r>
            <a:r>
              <a:rPr lang="ru-RU" altLang="ja-JP" sz="1400" dirty="0" smtClean="0"/>
              <a:t>Также без </a:t>
            </a:r>
            <a:r>
              <a:rPr lang="ru-RU" altLang="ja-JP" sz="1400" dirty="0" err="1" smtClean="0"/>
              <a:t>гагоме</a:t>
            </a:r>
            <a:r>
              <a:rPr lang="ru-RU" altLang="ja-JP" sz="1400" dirty="0" smtClean="0"/>
              <a:t> нельзя приготовить традиционное маринованное блюдо острова Хоккайдо</a:t>
            </a:r>
            <a:r>
              <a:rPr lang="ru-RU" altLang="ja-JP" sz="1400" dirty="0"/>
              <a:t>. Водоросли </a:t>
            </a:r>
            <a:r>
              <a:rPr lang="ru-RU" altLang="ja-JP" sz="1400" dirty="0" err="1"/>
              <a:t>Тороро</a:t>
            </a:r>
            <a:r>
              <a:rPr lang="ru-RU" altLang="ja-JP" sz="1400" dirty="0"/>
              <a:t>, </a:t>
            </a:r>
            <a:r>
              <a:rPr lang="ru-RU" altLang="ja-JP" sz="1400" dirty="0" smtClean="0"/>
              <a:t>блюдо </a:t>
            </a:r>
            <a:r>
              <a:rPr lang="ru-RU" altLang="ja-JP" sz="1400" dirty="0" err="1" smtClean="0"/>
              <a:t>мацумаедзуке</a:t>
            </a:r>
            <a:r>
              <a:rPr lang="ru-RU" altLang="ja-JP" sz="1400" dirty="0" smtClean="0"/>
              <a:t>, клейкость </a:t>
            </a:r>
            <a:r>
              <a:rPr lang="ru-RU" altLang="ja-JP" sz="1400" dirty="0"/>
              <a:t>и </a:t>
            </a:r>
            <a:r>
              <a:rPr lang="ru-RU" altLang="ja-JP" sz="1400" dirty="0" smtClean="0"/>
              <a:t>слизь - </a:t>
            </a:r>
            <a:r>
              <a:rPr lang="ru-RU" altLang="ja-JP" sz="1400" dirty="0"/>
              <a:t>это </a:t>
            </a:r>
            <a:r>
              <a:rPr lang="ru-RU" altLang="ja-JP" sz="1400" dirty="0" smtClean="0"/>
              <a:t>источник жизни. </a:t>
            </a:r>
            <a:r>
              <a:rPr lang="ru-RU" altLang="ja-JP" sz="1400" dirty="0" err="1" smtClean="0"/>
              <a:t>Слизкость</a:t>
            </a:r>
            <a:r>
              <a:rPr lang="ru-RU" altLang="ja-JP" sz="1400" dirty="0" smtClean="0"/>
              <a:t> и липкость это современные водоросли </a:t>
            </a:r>
            <a:r>
              <a:rPr lang="ru-RU" altLang="ja-JP" sz="1400" dirty="0" err="1" smtClean="0"/>
              <a:t>гагоме</a:t>
            </a:r>
            <a:r>
              <a:rPr lang="ru-RU" altLang="ja-JP" sz="1400" dirty="0" smtClean="0"/>
              <a:t>.</a:t>
            </a:r>
            <a:r>
              <a:rPr lang="ja-JP" altLang="en-US" sz="1400" dirty="0" smtClean="0"/>
              <a:t> </a:t>
            </a:r>
            <a:endParaRPr lang="en-US" altLang="ja-JP" sz="1400" dirty="0" smtClean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kumimoji="1" lang="ja-JP" altLang="en-US" sz="2800" dirty="0" smtClean="0"/>
              <a:t>　　　　　　　　</a:t>
            </a:r>
            <a:r>
              <a:rPr kumimoji="1" lang="ru-RU" altLang="ja-JP" sz="2800" dirty="0" smtClean="0"/>
              <a:t>Бурые водоросли </a:t>
            </a:r>
            <a:r>
              <a:rPr kumimoji="1" lang="ru-RU" altLang="ja-JP" sz="2800" dirty="0" err="1" smtClean="0"/>
              <a:t>Гагоме</a:t>
            </a:r>
            <a:endParaRPr kumimoji="1" lang="ja-JP" altLang="en-US" sz="2800" dirty="0"/>
          </a:p>
        </p:txBody>
      </p:sp>
      <p:pic>
        <p:nvPicPr>
          <p:cNvPr id="4" name="図 3" descr="130206G01-thumb-500x375-1977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5453844"/>
            <a:ext cx="1872208" cy="140415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94515"/>
          </a:xfrm>
        </p:spPr>
        <p:txBody>
          <a:bodyPr>
            <a:normAutofit/>
          </a:bodyPr>
          <a:lstStyle/>
          <a:p>
            <a:pPr lvl="0"/>
            <a:r>
              <a:rPr lang="ru-RU" sz="1600" dirty="0"/>
              <a:t>Липкий слой листьев </a:t>
            </a:r>
            <a:r>
              <a:rPr lang="ru-RU" sz="1600" dirty="0" err="1"/>
              <a:t>Гагомэ</a:t>
            </a:r>
            <a:r>
              <a:rPr lang="ru-RU" sz="1600" dirty="0"/>
              <a:t> по сравнению с другими ламинариями более насыщен </a:t>
            </a:r>
            <a:r>
              <a:rPr lang="ru-RU" sz="1600" dirty="0" err="1"/>
              <a:t>фукоиданами</a:t>
            </a:r>
            <a:r>
              <a:rPr lang="ru-RU" sz="1600" dirty="0"/>
              <a:t> и полисахаридами. Ломая листья </a:t>
            </a:r>
            <a:r>
              <a:rPr lang="ru-RU" sz="1600" dirty="0" err="1"/>
              <a:t>Гагомэ</a:t>
            </a:r>
            <a:r>
              <a:rPr lang="ru-RU" sz="1600" dirty="0"/>
              <a:t>, мы получаем </a:t>
            </a:r>
            <a:r>
              <a:rPr lang="ru-RU" sz="1600" dirty="0" err="1"/>
              <a:t>фукудан</a:t>
            </a:r>
            <a:r>
              <a:rPr lang="ru-RU" sz="1600" dirty="0"/>
              <a:t>, </a:t>
            </a:r>
            <a:r>
              <a:rPr lang="ru-RU" sz="1600" dirty="0" err="1"/>
              <a:t>альгиновую</a:t>
            </a:r>
            <a:r>
              <a:rPr lang="ru-RU" sz="1600" dirty="0"/>
              <a:t> кислоту и </a:t>
            </a:r>
            <a:r>
              <a:rPr lang="ru-RU" sz="1600" dirty="0" err="1"/>
              <a:t>ламинарин</a:t>
            </a:r>
            <a:r>
              <a:rPr lang="ru-RU" sz="1600" dirty="0"/>
              <a:t>, затем быстро смешиваем с морской водой и получаем желеобразный экстракт.</a:t>
            </a:r>
          </a:p>
          <a:p>
            <a:pPr marL="109728" indent="0">
              <a:buNone/>
            </a:pPr>
            <a:endParaRPr kumimoji="1" lang="en-US" altLang="ja-JP" sz="1600" dirty="0" smtClean="0"/>
          </a:p>
          <a:p>
            <a:pPr lvl="0"/>
            <a:r>
              <a:rPr lang="ru-RU" sz="1600" dirty="0"/>
              <a:t>Для лучшего роста и развития водорослей </a:t>
            </a:r>
            <a:r>
              <a:rPr lang="ru-RU" sz="1600" dirty="0" err="1"/>
              <a:t>Гагомэ</a:t>
            </a:r>
            <a:r>
              <a:rPr lang="ru-RU" sz="1600" dirty="0"/>
              <a:t> необходимо выдерживать нужную температуру воды, должное количество света и питательных веществ, иначе водоросли теряют свои полезные свойства. Рост </a:t>
            </a:r>
            <a:r>
              <a:rPr lang="ru-RU" sz="1600" dirty="0" err="1"/>
              <a:t>Г</a:t>
            </a:r>
            <a:r>
              <a:rPr lang="ru-RU" sz="1600" dirty="0" err="1" smtClean="0"/>
              <a:t>агомэ</a:t>
            </a:r>
            <a:r>
              <a:rPr lang="ru-RU" sz="1600" dirty="0" smtClean="0"/>
              <a:t> </a:t>
            </a:r>
            <a:r>
              <a:rPr lang="ru-RU" sz="1600" dirty="0"/>
              <a:t>происходит под водой в период с начала весны по начала лета., но уже с середины </a:t>
            </a:r>
            <a:r>
              <a:rPr lang="ru-RU" sz="1600" dirty="0" smtClean="0"/>
              <a:t>июля листья </a:t>
            </a:r>
            <a:r>
              <a:rPr lang="ru-RU" sz="1600" dirty="0"/>
              <a:t>начинают постепенно опадать. Производство </a:t>
            </a:r>
            <a:r>
              <a:rPr lang="ru-RU" sz="1600" dirty="0" err="1"/>
              <a:t>фукоиданов</a:t>
            </a:r>
            <a:r>
              <a:rPr lang="ru-RU" sz="1600" dirty="0"/>
              <a:t> из водорослей </a:t>
            </a:r>
            <a:r>
              <a:rPr lang="ru-RU" sz="1600" dirty="0" err="1"/>
              <a:t>Гагомэ</a:t>
            </a:r>
            <a:r>
              <a:rPr lang="ru-RU" sz="1600" dirty="0"/>
              <a:t> происходит в течение весны и начале лета. </a:t>
            </a:r>
            <a:endParaRPr lang="ru-RU" sz="1600" dirty="0" smtClean="0"/>
          </a:p>
          <a:p>
            <a:pPr lvl="0"/>
            <a:r>
              <a:rPr lang="ru-RU" sz="1600" dirty="0" smtClean="0"/>
              <a:t>В </a:t>
            </a:r>
            <a:r>
              <a:rPr lang="ru-RU" sz="1600" dirty="0"/>
              <a:t>зависимости от сезона количество вязких полисахаридов увеличивается или уменьшается. Сильно липкий ингредиент помогает защищать водоросли при жизни. 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effectLst/>
              </a:rPr>
              <a:t>По сравнению с другими ламинариями, водоросли </a:t>
            </a:r>
            <a:r>
              <a:rPr lang="ru-RU" sz="2400" dirty="0" err="1">
                <a:effectLst/>
              </a:rPr>
              <a:t>Гагомэ</a:t>
            </a:r>
            <a:r>
              <a:rPr lang="ru-RU" sz="2400" dirty="0">
                <a:effectLst/>
              </a:rPr>
              <a:t> имеют большее количество </a:t>
            </a:r>
            <a:r>
              <a:rPr lang="ru-RU" sz="2400" dirty="0" err="1">
                <a:effectLst/>
              </a:rPr>
              <a:t>фукоиданов</a:t>
            </a:r>
            <a:r>
              <a:rPr lang="ru-RU" sz="2400" dirty="0">
                <a:effectLst/>
              </a:rPr>
              <a:t> </a:t>
            </a:r>
            <a:r>
              <a:rPr lang="ja-JP" altLang="en-US" sz="2400" dirty="0" smtClean="0"/>
              <a:t>　　　　　　　　</a:t>
            </a:r>
            <a:endParaRPr kumimoji="1" lang="ja-JP" altLang="en-US" sz="2800" dirty="0"/>
          </a:p>
        </p:txBody>
      </p:sp>
      <p:pic>
        <p:nvPicPr>
          <p:cNvPr id="4" name="図 3" descr="ph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5267850"/>
            <a:ext cx="1872208" cy="14018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sz="1800" dirty="0"/>
              <a:t>Липкие водоросли </a:t>
            </a:r>
            <a:r>
              <a:rPr lang="ru-RU" sz="1800" dirty="0" err="1" smtClean="0"/>
              <a:t>Гагомэ</a:t>
            </a:r>
            <a:r>
              <a:rPr lang="ru-RU" sz="1800" dirty="0" smtClean="0"/>
              <a:t> состоят </a:t>
            </a:r>
            <a:r>
              <a:rPr lang="ru-RU" sz="1800" dirty="0"/>
              <a:t>из коричневых водорослей, которые </a:t>
            </a:r>
            <a:r>
              <a:rPr lang="ru-RU" sz="1800" dirty="0" smtClean="0"/>
              <a:t>состоят из растворимых </a:t>
            </a:r>
            <a:r>
              <a:rPr lang="ru-RU" sz="1800" dirty="0"/>
              <a:t>в воде </a:t>
            </a:r>
            <a:r>
              <a:rPr lang="ru-RU" sz="1800" dirty="0" smtClean="0"/>
              <a:t>полисахаридов. </a:t>
            </a:r>
            <a:r>
              <a:rPr lang="ru-RU" sz="1800" dirty="0"/>
              <a:t>Полисахариды – это вещества, полученные из живых организмов, с которыми связано большое количество моносахаридов. </a:t>
            </a:r>
            <a:r>
              <a:rPr lang="ru-RU" sz="1800" dirty="0" err="1"/>
              <a:t>Гагомэ</a:t>
            </a:r>
            <a:r>
              <a:rPr lang="ru-RU" sz="1800" dirty="0"/>
              <a:t> содержит </a:t>
            </a:r>
            <a:r>
              <a:rPr lang="ru-RU" sz="1800" dirty="0" err="1"/>
              <a:t>альгинат</a:t>
            </a:r>
            <a:r>
              <a:rPr lang="ru-RU" sz="1800" dirty="0"/>
              <a:t>, </a:t>
            </a:r>
            <a:r>
              <a:rPr lang="ru-RU" sz="1800" dirty="0" err="1"/>
              <a:t>фукоидан</a:t>
            </a:r>
            <a:r>
              <a:rPr lang="ru-RU" sz="1800" dirty="0"/>
              <a:t> и </a:t>
            </a:r>
            <a:r>
              <a:rPr lang="ru-RU" sz="1800" dirty="0" err="1"/>
              <a:t>ламинарин</a:t>
            </a:r>
            <a:r>
              <a:rPr lang="ru-RU" sz="1800" dirty="0"/>
              <a:t>. </a:t>
            </a:r>
            <a:r>
              <a:rPr lang="ru-RU" sz="1800" dirty="0" err="1"/>
              <a:t>Альгиновая</a:t>
            </a:r>
            <a:r>
              <a:rPr lang="ru-RU" sz="1800" dirty="0"/>
              <a:t> кислота находится за пределами клеток, которые составляют тело водорослей и накапливается в клеточных стенках и между клетками. Внутри нет слизи, но если листья вступят в контакт с минералами морской воды (натрий и калий), они будут слизистыми, а их свойства изменятся до формы желе. </a:t>
            </a:r>
          </a:p>
          <a:p>
            <a:endParaRPr lang="en-US" altLang="ja-JP" sz="1800" dirty="0" smtClean="0"/>
          </a:p>
          <a:p>
            <a:r>
              <a:rPr lang="ru-RU" sz="1800" dirty="0" err="1"/>
              <a:t>Фукоидан</a:t>
            </a:r>
            <a:r>
              <a:rPr lang="ru-RU" sz="1800" dirty="0"/>
              <a:t> связан со многими моносахаридами, которые называются </a:t>
            </a:r>
            <a:r>
              <a:rPr lang="ru-RU" sz="1800" dirty="0" err="1"/>
              <a:t>фукозой</a:t>
            </a:r>
            <a:r>
              <a:rPr lang="ru-RU" sz="1800" dirty="0"/>
              <a:t>, и сульфатные группы (которые являются компонентами серной кислоты, но безвредны и проявляют вязкость) объединяются с </a:t>
            </a:r>
            <a:r>
              <a:rPr lang="ru-RU" sz="1800" dirty="0" err="1"/>
              <a:t>фукозой</a:t>
            </a:r>
            <a:r>
              <a:rPr lang="ru-RU" sz="1800" dirty="0"/>
              <a:t> с образованием различных структур. </a:t>
            </a:r>
            <a:r>
              <a:rPr lang="ru-RU" sz="1800" dirty="0" err="1"/>
              <a:t>Фукоидан</a:t>
            </a:r>
            <a:r>
              <a:rPr lang="ru-RU" sz="1800" dirty="0"/>
              <a:t> – это вид бурых водорослей, различающихся в зависимости от структуры и является общим названием для полисахаридов, в основном состоящих из </a:t>
            </a:r>
            <a:r>
              <a:rPr lang="ru-RU" sz="1800" dirty="0" err="1"/>
              <a:t>фукозы</a:t>
            </a:r>
            <a:r>
              <a:rPr lang="ru-RU" sz="1800" dirty="0"/>
              <a:t>. Внутренняя часть листьев водорослей </a:t>
            </a:r>
            <a:r>
              <a:rPr lang="ru-RU" sz="1800" dirty="0" err="1"/>
              <a:t>Гагомэ</a:t>
            </a:r>
            <a:r>
              <a:rPr lang="ru-RU" sz="1800" dirty="0"/>
              <a:t> покрыта слизью. Канал, в котором хранится </a:t>
            </a:r>
            <a:r>
              <a:rPr lang="ru-RU" sz="1800" dirty="0" err="1"/>
              <a:t>фукоидан</a:t>
            </a:r>
            <a:r>
              <a:rPr lang="ru-RU" sz="1800" dirty="0"/>
              <a:t> из соматических клеток, очень хорошо развит. </a:t>
            </a:r>
            <a:r>
              <a:rPr lang="ru-RU" sz="1800" dirty="0" err="1"/>
              <a:t>Фукоидан</a:t>
            </a:r>
            <a:r>
              <a:rPr lang="ru-RU" sz="1800" dirty="0"/>
              <a:t>, находится внутри этого канала не вязкий, но как только листья повреждаются, </a:t>
            </a:r>
            <a:r>
              <a:rPr lang="ru-RU" sz="1800" dirty="0" err="1"/>
              <a:t>фукоидан</a:t>
            </a:r>
            <a:r>
              <a:rPr lang="ru-RU" sz="1800" dirty="0"/>
              <a:t> смешивается с морской водой и взаимодействует с минералами, такими как кальций и магний, таким образом образуя желеобразный комок. </a:t>
            </a:r>
            <a:r>
              <a:rPr lang="ru-RU" sz="1600" dirty="0"/>
              <a:t>Глюкоза, сахар, который получается в результате фотосинтеза, является </a:t>
            </a:r>
            <a:r>
              <a:rPr lang="ru-RU" sz="1600" dirty="0" err="1"/>
              <a:t>ламинаром</a:t>
            </a:r>
            <a:r>
              <a:rPr lang="ru-RU" sz="1600" dirty="0"/>
              <a:t>, который как и многие другие водоросли хорошо растворяются в воде.</a:t>
            </a:r>
          </a:p>
          <a:p>
            <a:pPr lvl="0"/>
            <a:endParaRPr lang="ru-RU" sz="1800" dirty="0" smtClean="0"/>
          </a:p>
          <a:p>
            <a:pPr lvl="0"/>
            <a:endParaRPr lang="ru-RU" sz="1800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2800" dirty="0" smtClean="0"/>
              <a:t>　　　</a:t>
            </a:r>
            <a:r>
              <a:rPr lang="ru-RU" sz="2800" dirty="0">
                <a:effectLst/>
              </a:rPr>
              <a:t> Развитие канала для хранения </a:t>
            </a:r>
            <a:r>
              <a:rPr lang="ru-RU" sz="2800" dirty="0" err="1">
                <a:effectLst/>
              </a:rPr>
              <a:t>фукоидана</a:t>
            </a:r>
            <a:r>
              <a:rPr lang="ru-RU" sz="2800" dirty="0">
                <a:effectLst/>
              </a:rPr>
              <a:t> из </a:t>
            </a:r>
            <a:r>
              <a:rPr lang="ru-RU" sz="2800" dirty="0" err="1">
                <a:effectLst/>
              </a:rPr>
              <a:t>сомантических</a:t>
            </a:r>
            <a:r>
              <a:rPr lang="ru-RU" sz="2800" dirty="0">
                <a:effectLst/>
              </a:rPr>
              <a:t> клеток</a:t>
            </a:r>
            <a:endParaRPr kumimoji="1" lang="ja-JP" altLang="en-US" sz="2800" dirty="0"/>
          </a:p>
        </p:txBody>
      </p:sp>
      <p:pic>
        <p:nvPicPr>
          <p:cNvPr id="5" name="図 4" descr="110516M02-thumb-320x240-1977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5136361"/>
            <a:ext cx="2088232" cy="148413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2800" dirty="0" err="1" smtClean="0"/>
              <a:t>Thalasso</a:t>
            </a:r>
            <a:r>
              <a:rPr kumimoji="1" lang="en-US" altLang="ja-JP" sz="2800" dirty="0" smtClean="0"/>
              <a:t> Serum. </a:t>
            </a:r>
            <a:r>
              <a:rPr kumimoji="1" lang="ru-RU" altLang="ja-JP" sz="2800" dirty="0" smtClean="0"/>
              <a:t>Чистый концентрат из выращенных </a:t>
            </a:r>
            <a:r>
              <a:rPr kumimoji="1" lang="ru-RU" altLang="ja-JP" sz="2800" dirty="0" err="1" smtClean="0"/>
              <a:t>биоводорослей</a:t>
            </a:r>
            <a:r>
              <a:rPr kumimoji="1" lang="ru-RU" altLang="ja-JP" sz="2800" dirty="0" smtClean="0"/>
              <a:t>  </a:t>
            </a:r>
            <a:r>
              <a:rPr kumimoji="1" lang="ru-RU" altLang="ja-JP" sz="2800" dirty="0" err="1" smtClean="0"/>
              <a:t>Гагоме</a:t>
            </a:r>
            <a:r>
              <a:rPr kumimoji="1" lang="ru-RU" altLang="ja-JP" sz="2800" dirty="0" smtClean="0"/>
              <a:t>. 98%.</a:t>
            </a:r>
            <a:endParaRPr kumimoji="1" lang="ja-JP" altLang="en-US" sz="1600" dirty="0"/>
          </a:p>
        </p:txBody>
      </p:sp>
      <p:pic>
        <p:nvPicPr>
          <p:cNvPr id="6" name="コンテンツ プレースホルダ 5" descr="pixta_6289158_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2023092"/>
            <a:ext cx="3097158" cy="2060891"/>
          </a:xfrm>
        </p:spPr>
      </p:pic>
      <p:sp>
        <p:nvSpPr>
          <p:cNvPr id="7" name="テキスト ボックス 6"/>
          <p:cNvSpPr txBox="1"/>
          <p:nvPr/>
        </p:nvSpPr>
        <p:spPr>
          <a:xfrm>
            <a:off x="3995936" y="1772816"/>
            <a:ext cx="504286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ru-RU" altLang="ja-JP" sz="1600" dirty="0" err="1" smtClean="0"/>
              <a:t>Фукоидан</a:t>
            </a:r>
            <a:r>
              <a:rPr kumimoji="1" lang="ru-RU" altLang="ja-JP" sz="1600" dirty="0" smtClean="0"/>
              <a:t> содержится в высокой концентрации в выращенных </a:t>
            </a:r>
            <a:r>
              <a:rPr kumimoji="1" lang="ru-RU" altLang="ja-JP" sz="1600" dirty="0" err="1" smtClean="0"/>
              <a:t>биоводорослях</a:t>
            </a:r>
            <a:r>
              <a:rPr kumimoji="1" lang="ru-RU" altLang="ja-JP" sz="1600" dirty="0" smtClean="0"/>
              <a:t> </a:t>
            </a:r>
            <a:r>
              <a:rPr kumimoji="1" lang="ru-RU" altLang="ja-JP" sz="1600" dirty="0" err="1" smtClean="0"/>
              <a:t>Гагоме</a:t>
            </a:r>
            <a:r>
              <a:rPr kumimoji="1" lang="ru-RU" altLang="ja-JP" sz="1600" dirty="0" smtClean="0"/>
              <a:t>. </a:t>
            </a:r>
            <a:r>
              <a:rPr kumimoji="1" lang="ru-RU" altLang="ja-JP" sz="1600" dirty="0" err="1" smtClean="0"/>
              <a:t>Фукоилан</a:t>
            </a:r>
            <a:r>
              <a:rPr kumimoji="1" lang="ru-RU" altLang="ja-JP" sz="1600" dirty="0" smtClean="0"/>
              <a:t> незаменимый эликсир для повреждённой кожи, для восстановления кутикулы волос, может применяться даже для детей. </a:t>
            </a:r>
            <a:endParaRPr lang="en-US" altLang="ja-JP" sz="1600" dirty="0" smtClean="0"/>
          </a:p>
          <a:p>
            <a:r>
              <a:rPr lang="ru-RU" altLang="ja-JP" sz="1600" dirty="0" smtClean="0"/>
              <a:t>Концентрат содержит </a:t>
            </a:r>
            <a:r>
              <a:rPr lang="ru-RU" altLang="ja-JP" sz="1600" dirty="0" err="1" smtClean="0"/>
              <a:t>дикалий</a:t>
            </a:r>
            <a:r>
              <a:rPr lang="ru-RU" altLang="ja-JP" sz="1600" dirty="0" smtClean="0"/>
              <a:t> </a:t>
            </a:r>
            <a:r>
              <a:rPr lang="ru-RU" altLang="ja-JP" sz="1600" dirty="0" err="1" smtClean="0"/>
              <a:t>глицирризанат</a:t>
            </a:r>
            <a:r>
              <a:rPr lang="ru-RU" altLang="ja-JP" sz="1600" dirty="0" smtClean="0"/>
              <a:t> (0,2%), который считается активным ингредиентом и активно применяется дерматологами в качестве противовоспалительного средства.</a:t>
            </a:r>
            <a:endParaRPr lang="en-US" altLang="ja-JP" sz="1600" dirty="0" smtClean="0"/>
          </a:p>
          <a:p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11560" y="1268760"/>
            <a:ext cx="83299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ja-JP" dirty="0" smtClean="0">
                <a:solidFill>
                  <a:srgbClr val="FF0000"/>
                </a:solidFill>
              </a:rPr>
              <a:t>Дерматологи используют данный эликсир в качестве восстанавливающего средства после травмирующих процедур. </a:t>
            </a:r>
            <a:endParaRPr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3528" y="4509120"/>
            <a:ext cx="845303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ja-JP" dirty="0"/>
              <a:t>Р</a:t>
            </a:r>
            <a:r>
              <a:rPr lang="ru-RU" altLang="ja-JP" dirty="0" smtClean="0"/>
              <a:t>азработанные </a:t>
            </a:r>
            <a:r>
              <a:rPr lang="ru-RU" altLang="ja-JP" dirty="0"/>
              <a:t>университетом Хоккайдо маски на основе </a:t>
            </a:r>
            <a:r>
              <a:rPr lang="ru-RU" altLang="ja-JP" dirty="0" err="1" smtClean="0"/>
              <a:t>фукоидана</a:t>
            </a:r>
            <a:r>
              <a:rPr lang="ru-RU" altLang="ja-JP" dirty="0" smtClean="0"/>
              <a:t> из водорослей </a:t>
            </a:r>
            <a:r>
              <a:rPr lang="ru-RU" altLang="ja-JP" dirty="0" err="1" smtClean="0"/>
              <a:t>Гагоме</a:t>
            </a:r>
            <a:r>
              <a:rPr lang="ru-RU" altLang="ja-JP" dirty="0" smtClean="0"/>
              <a:t> </a:t>
            </a:r>
            <a:r>
              <a:rPr lang="ru-RU" altLang="ja-JP" dirty="0"/>
              <a:t>способствуют уменьшению количества морщин, улучшают тургор кожи, снимают воспаление, улучшают кровообращение, способствуют росту волос, восстанавливают функциональность клетки,  эффективны при </a:t>
            </a:r>
            <a:r>
              <a:rPr lang="ru-RU" altLang="ja-JP" dirty="0" err="1"/>
              <a:t>постакне</a:t>
            </a:r>
            <a:r>
              <a:rPr lang="ru-RU" altLang="ja-JP" dirty="0"/>
              <a:t>, </a:t>
            </a:r>
            <a:r>
              <a:rPr lang="ru-RU" altLang="ja-JP" dirty="0" err="1"/>
              <a:t>атопическом</a:t>
            </a:r>
            <a:r>
              <a:rPr lang="ru-RU" altLang="ja-JP" dirty="0"/>
              <a:t> дерматите и </a:t>
            </a:r>
            <a:r>
              <a:rPr lang="ru-RU" altLang="ja-JP" dirty="0" err="1"/>
              <a:t>пигменации</a:t>
            </a:r>
            <a:r>
              <a:rPr lang="ru-RU" altLang="ja-JP" dirty="0" smtClean="0"/>
              <a:t>.</a:t>
            </a:r>
            <a:r>
              <a:rPr lang="ru-RU" altLang="ja-JP" dirty="0"/>
              <a:t> </a:t>
            </a:r>
            <a:r>
              <a:rPr lang="ru-RU" altLang="ja-JP" dirty="0" smtClean="0"/>
              <a:t>Восстанавливает барьерные функции кожи, увлажняет, без добавок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　　　　　　　　　　　　　　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ビジネス">
  <a:themeElements>
    <a:clrScheme name="ビジネス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ビジネス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2229</TotalTime>
  <Words>778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ビジネス</vt:lpstr>
      <vt:lpstr>ＢＦＦバイオファーミンＧＡＧＯＭＥ Метод культивирования экстракта морских водорослей Гагоме университета Хоккайдо</vt:lpstr>
      <vt:lpstr>　　　　　　　　Бурые водоросли Гагоме</vt:lpstr>
      <vt:lpstr>По сравнению с другими ламинариями, водоросли Гагомэ имеют большее количество фукоиданов 　　　　　　　　</vt:lpstr>
      <vt:lpstr>　　　 Развитие канала для хранения фукоидана из сомантических клеток</vt:lpstr>
      <vt:lpstr>Thalasso Serum. Чистый концентрат из выращенных биоводорослей  Гагоме. 98%.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ＢＦＦバイオファーミングフコイダン</dc:title>
  <dc:creator>渋谷　恵子</dc:creator>
  <cp:lastModifiedBy>Наталья</cp:lastModifiedBy>
  <cp:revision>38</cp:revision>
  <cp:lastPrinted>2019-09-13T09:57:06Z</cp:lastPrinted>
  <dcterms:created xsi:type="dcterms:W3CDTF">2016-09-08T08:42:40Z</dcterms:created>
  <dcterms:modified xsi:type="dcterms:W3CDTF">2020-04-10T15:59:07Z</dcterms:modified>
</cp:coreProperties>
</file>